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18" r:id="rId2"/>
    <p:sldId id="339" r:id="rId3"/>
    <p:sldId id="340" r:id="rId4"/>
    <p:sldId id="343" r:id="rId5"/>
    <p:sldId id="344" r:id="rId6"/>
    <p:sldId id="341" r:id="rId7"/>
    <p:sldId id="342" r:id="rId8"/>
    <p:sldId id="345" r:id="rId9"/>
    <p:sldId id="347" r:id="rId10"/>
    <p:sldId id="348" r:id="rId11"/>
    <p:sldId id="349" r:id="rId12"/>
    <p:sldId id="351" r:id="rId13"/>
    <p:sldId id="352" r:id="rId14"/>
    <p:sldId id="353" r:id="rId15"/>
    <p:sldId id="354" r:id="rId16"/>
    <p:sldId id="355" r:id="rId17"/>
    <p:sldId id="356" r:id="rId18"/>
    <p:sldId id="364" r:id="rId19"/>
    <p:sldId id="365" r:id="rId20"/>
    <p:sldId id="379" r:id="rId21"/>
    <p:sldId id="366" r:id="rId22"/>
    <p:sldId id="367" r:id="rId23"/>
    <p:sldId id="368" r:id="rId24"/>
    <p:sldId id="369" r:id="rId25"/>
    <p:sldId id="370" r:id="rId26"/>
    <p:sldId id="377" r:id="rId27"/>
    <p:sldId id="372" r:id="rId28"/>
    <p:sldId id="373" r:id="rId29"/>
    <p:sldId id="378" r:id="rId30"/>
    <p:sldId id="374" r:id="rId31"/>
    <p:sldId id="375" r:id="rId32"/>
    <p:sldId id="376" r:id="rId33"/>
  </p:sldIdLst>
  <p:sldSz cx="12188825"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7" d="100"/>
          <a:sy n="87" d="100"/>
        </p:scale>
        <p:origin x="528" y="5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11/21/2021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11/21/2021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11/21/2021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11/21/2021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11/21/2021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11/21/2021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11/21/2021</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3039" y="5517232"/>
            <a:ext cx="6392974" cy="720080"/>
          </a:xfrm>
        </p:spPr>
        <p:txBody>
          <a:bodyPr/>
          <a:lstStyle/>
          <a:p>
            <a:r>
              <a:rPr lang="en-US" b="1" i="1" dirty="0" smtClean="0">
                <a:solidFill>
                  <a:srgbClr val="E05F2C"/>
                </a:solidFill>
              </a:rPr>
              <a:t>Presented </a:t>
            </a:r>
            <a:r>
              <a:rPr lang="en-US" b="1" i="1" dirty="0">
                <a:solidFill>
                  <a:srgbClr val="E05F2C"/>
                </a:solidFill>
              </a:rPr>
              <a:t>By: </a:t>
            </a:r>
            <a:r>
              <a:rPr lang="en-US" b="1" i="1" dirty="0" smtClean="0">
                <a:solidFill>
                  <a:srgbClr val="E05F2C"/>
                </a:solidFill>
              </a:rPr>
              <a:t>vaibhav khade</a:t>
            </a:r>
            <a:endParaRPr lang="en-US" b="1" i="1" dirty="0">
              <a:solidFill>
                <a:srgbClr val="E05F2C"/>
              </a:solidFill>
            </a:endParaRP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a:t>
            </a:r>
            <a:r>
              <a:rPr lang="en-IN" sz="3400" b="1" dirty="0">
                <a:solidFill>
                  <a:schemeClr val="accent6">
                    <a:lumMod val="75000"/>
                  </a:schemeClr>
                </a:solidFill>
              </a:rPr>
              <a:t>Micro-Credit Defaulter Model</a:t>
            </a:r>
            <a:r>
              <a:rPr lang="en-IN" sz="3600" b="1" dirty="0">
                <a:solidFill>
                  <a:schemeClr val="accent6">
                    <a:lumMod val="75000"/>
                  </a:schemeClr>
                </a:solidFill>
              </a:rPr>
              <a:t>”</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85995B4-3727-408C-A6DD-B11A1C6C8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310100"/>
            <a:ext cx="6840760" cy="3207132"/>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0"/>
            <a:ext cx="9829799" cy="620688"/>
          </a:xfrm>
        </p:spPr>
        <p:txBody>
          <a:bodyPr>
            <a:normAutofit/>
          </a:bodyPr>
          <a:lstStyle/>
          <a:p>
            <a:r>
              <a:rPr lang="en-IN" dirty="0"/>
              <a:t>Visualization[Univariate]:</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r>
              <a:rPr lang="en-US" sz="1800" b="0" i="0" dirty="0">
                <a:solidFill>
                  <a:srgbClr val="000000"/>
                </a:solidFill>
                <a:effectLst/>
                <a:latin typeface="Century" panose="02040604050505020304" pitchFamily="18" charset="0"/>
              </a:rPr>
              <a:t>I can clearly see that there is skewness in most of the columns so we have to treat them.</a:t>
            </a:r>
          </a:p>
          <a:p>
            <a:endParaRPr lang="en-IN" dirty="0"/>
          </a:p>
        </p:txBody>
      </p:sp>
      <p:pic>
        <p:nvPicPr>
          <p:cNvPr id="6" name="Picture 2">
            <a:extLst>
              <a:ext uri="{FF2B5EF4-FFF2-40B4-BE49-F238E27FC236}">
                <a16:creationId xmlns:a16="http://schemas.microsoft.com/office/drawing/2014/main" id="{C00A03AD-610D-4991-9D92-6D515F811A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711"/>
          <a:stretch/>
        </p:blipFill>
        <p:spPr bwMode="auto">
          <a:xfrm>
            <a:off x="1413892" y="864703"/>
            <a:ext cx="9938320" cy="53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620688"/>
            <a:ext cx="9829799" cy="1008112"/>
          </a:xfrm>
        </p:spPr>
        <p:txBody>
          <a:bodyPr>
            <a:normAutofit/>
          </a:bodyPr>
          <a:lstStyle/>
          <a:p>
            <a:r>
              <a:rPr lang="en-IN" dirty="0"/>
              <a:t>Vizualization[Univariate-Target]:</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a:buFont typeface="Wingdings" panose="05000000000000000000" pitchFamily="2" charset="2"/>
              <a:buChar char="ü"/>
            </a:pPr>
            <a:r>
              <a:rPr lang="en-US" sz="2000" b="0" i="0" dirty="0">
                <a:solidFill>
                  <a:srgbClr val="000000"/>
                </a:solidFill>
                <a:effectLst/>
                <a:latin typeface="Century" panose="02040604050505020304" pitchFamily="18" charset="0"/>
              </a:rPr>
              <a:t>There is a data </a:t>
            </a:r>
            <a:r>
              <a:rPr lang="en-US" sz="2000" b="0" i="0" dirty="0" err="1">
                <a:solidFill>
                  <a:srgbClr val="000000"/>
                </a:solidFill>
                <a:effectLst/>
                <a:latin typeface="Century" panose="02040604050505020304" pitchFamily="18" charset="0"/>
              </a:rPr>
              <a:t>imbalancing</a:t>
            </a:r>
            <a:r>
              <a:rPr lang="en-US" sz="2000" b="0" i="0" dirty="0">
                <a:solidFill>
                  <a:srgbClr val="000000"/>
                </a:solidFill>
                <a:effectLst/>
                <a:latin typeface="Century" panose="02040604050505020304" pitchFamily="18" charset="0"/>
              </a:rPr>
              <a:t> issue so we have to treat this by using oversampling or </a:t>
            </a:r>
            <a:r>
              <a:rPr lang="en-US" sz="2000" b="0" i="0" dirty="0" err="1">
                <a:solidFill>
                  <a:srgbClr val="000000"/>
                </a:solidFill>
                <a:effectLst/>
                <a:latin typeface="Century" panose="02040604050505020304" pitchFamily="18" charset="0"/>
              </a:rPr>
              <a:t>undersampling</a:t>
            </a:r>
            <a:r>
              <a:rPr lang="en-US" sz="2000" b="0" i="0" dirty="0">
                <a:solidFill>
                  <a:srgbClr val="000000"/>
                </a:solidFill>
                <a:effectLst/>
                <a:latin typeface="Century" panose="02040604050505020304" pitchFamily="18" charset="0"/>
              </a:rPr>
              <a:t>.</a:t>
            </a:r>
            <a:endParaRPr lang="en-IN" sz="2000" dirty="0">
              <a:latin typeface="Century" panose="02040604050505020304" pitchFamily="18" charset="0"/>
            </a:endParaRPr>
          </a:p>
        </p:txBody>
      </p:sp>
      <p:pic>
        <p:nvPicPr>
          <p:cNvPr id="3074" name="Picture 2">
            <a:extLst>
              <a:ext uri="{FF2B5EF4-FFF2-40B4-BE49-F238E27FC236}">
                <a16:creationId xmlns:a16="http://schemas.microsoft.com/office/drawing/2014/main" id="{70EA96CF-C183-4C26-A87D-5EBE3E037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012" y="1844824"/>
            <a:ext cx="6480720" cy="3935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Vizualization[Bivariate]:</a:t>
            </a:r>
          </a:p>
        </p:txBody>
      </p:sp>
      <p:pic>
        <p:nvPicPr>
          <p:cNvPr id="5" name="Picture 2">
            <a:extLst>
              <a:ext uri="{FF2B5EF4-FFF2-40B4-BE49-F238E27FC236}">
                <a16:creationId xmlns:a16="http://schemas.microsoft.com/office/drawing/2014/main" id="{BAF13B8A-DDC8-4E56-8C2F-670834AB64A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6800"/>
          <a:stretch/>
        </p:blipFill>
        <p:spPr bwMode="auto">
          <a:xfrm>
            <a:off x="1125860" y="836712"/>
            <a:ext cx="10476655"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a:xfrm>
            <a:off x="1522413" y="116632"/>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548680"/>
            <a:ext cx="9829799" cy="6192688"/>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last_rech_date_ma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last_rech_amt_ma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a:t>
            </a:r>
            <a:r>
              <a:rPr lang="en-IN" sz="1600" dirty="0" err="1">
                <a:solidFill>
                  <a:srgbClr val="000000"/>
                </a:solidFill>
                <a:effectLst/>
                <a:latin typeface="Century" panose="02040604050505020304" pitchFamily="18" charset="0"/>
                <a:ea typeface="Times New Roman" panose="02020603050405020304" pitchFamily="18" charset="0"/>
              </a:rPr>
              <a:t>comparitively</a:t>
            </a:r>
            <a:r>
              <a:rPr lang="en-IN" sz="1600" dirty="0">
                <a:solidFill>
                  <a:srgbClr val="000000"/>
                </a:solidFill>
                <a:effectLst/>
                <a:latin typeface="Century" panose="02040604050505020304" pitchFamily="18" charset="0"/>
                <a:ea typeface="Times New Roman" panose="02020603050405020304" pitchFamily="18" charset="0"/>
              </a:rPr>
              <a:t> Non-defaulters are more in number.</a:t>
            </a:r>
            <a:endParaRPr lang="en-IN" sz="1600" dirty="0">
              <a:latin typeface="Century" panose="02040604050505020304" pitchFamily="18" charset="0"/>
            </a:endParaRPr>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5" name="Picture 2">
            <a:extLst>
              <a:ext uri="{FF2B5EF4-FFF2-40B4-BE49-F238E27FC236}">
                <a16:creationId xmlns:a16="http://schemas.microsoft.com/office/drawing/2014/main" id="{F02583BA-5136-4406-995B-3FD6E697E4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201" b="33200"/>
          <a:stretch/>
        </p:blipFill>
        <p:spPr bwMode="auto">
          <a:xfrm>
            <a:off x="1522413" y="764704"/>
            <a:ext cx="10260631"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404664"/>
            <a:ext cx="9829799"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14.Customers with high value of Frequency of main account recharged in last 90 days(fr_ma_rech90)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15.Customers with high value of Total amount of recharge in main account over last 90 days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Rupiah)(sumamnt_ma_rech90)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16.Customers with high value of Median of amount of recharges done in main account over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17.Customers with high value of Median of main account balance just before recharge in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Rupiah)(medianmarechprebal90) are maximum Non-defaulters(who have paid there loan amount-1).</a:t>
            </a:r>
            <a:endParaRPr lang="en-IN" sz="147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rPr>
              <a:t>18.Customers with high value of Number of loans taken by user in last 30 days(cnt_loans30) are maximum Non-defaulters(who have paid there loan amount-1).</a:t>
            </a:r>
            <a:endParaRPr lang="en-IN" sz="1470"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5" name="Picture 2">
            <a:extLst>
              <a:ext uri="{FF2B5EF4-FFF2-40B4-BE49-F238E27FC236}">
                <a16:creationId xmlns:a16="http://schemas.microsoft.com/office/drawing/2014/main" id="{0DDAD488-84E3-4D35-B76C-005BB8BA16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800"/>
          <a:stretch/>
        </p:blipFill>
        <p:spPr bwMode="auto">
          <a:xfrm>
            <a:off x="1522413" y="908720"/>
            <a:ext cx="9972599"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404664"/>
            <a:ext cx="10729192"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19.Customers with high value of Total amount of loans taken by user in last 30 days(amnt_loans30)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20.Customers with high value of maximum amount of loan taken by the user in last 30 days(maxamnt_loans30)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21.Customers with high value of Number of loans taken by user in last 90 days(cnt_loans90)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22.Customers with high value of Total amount of loans taken by user in last 90 days(amnt_loans90)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23.Customers with high value of maximum amount of loan taken by the user in last 90 days(maxamnt_loans90)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24.Customers with high value of Average payback time in days over last 30 days(payback30)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25.Customers with high value of Average payback time in days over last 90 days(payback90)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26.In between 6th and 7th month maximum customers both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defualters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Non-defaulters have paid there loan amount.</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27.Below 14th of each month all the customers have paid there loan amount.</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a:t>
            </a:r>
            <a:r>
              <a:rPr lang="en-IN" sz="2000" dirty="0" err="1">
                <a:latin typeface="Century" panose="02040604050505020304" pitchFamily="18" charset="0"/>
                <a:ea typeface="Calibri" panose="020F0502020204030204" pitchFamily="34" charset="0"/>
                <a:cs typeface="Times New Roman" panose="02020603050405020304" pitchFamily="18" charset="0"/>
              </a:rPr>
              <a:t>dist</a:t>
            </a:r>
            <a:r>
              <a:rPr lang="en-IN" sz="2000" dirty="0">
                <a:effectLst/>
                <a:latin typeface="Century" panose="02040604050505020304" pitchFamily="18" charset="0"/>
                <a:ea typeface="Calibri" panose="020F0502020204030204" pitchFamily="34" charset="0"/>
                <a:cs typeface="Times New Roman" panose="02020603050405020304" pitchFamily="18" charset="0"/>
              </a:rPr>
              <a:t> plot for each univariate numerical features and it says that there is skewness in almost all columns.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bivariate numerical features I have used bar plot.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a:t>
            </a:r>
            <a:r>
              <a:rPr lang="en-IN" sz="2000" dirty="0">
                <a:latin typeface="Century" panose="02040604050505020304" pitchFamily="18" charset="0"/>
                <a:ea typeface="Calibri" panose="020F0502020204030204" pitchFamily="34" charset="0"/>
                <a:cs typeface="Times New Roman" panose="02020603050405020304" pitchFamily="18" charset="0"/>
              </a:rPr>
              <a:t>in maximum features the count of non-defaulters is high compared to defaulters so the risk is less </a:t>
            </a:r>
            <a:r>
              <a:rPr lang="en-IN" sz="2000" dirty="0" err="1">
                <a:latin typeface="Century" panose="02040604050505020304" pitchFamily="18" charset="0"/>
                <a:ea typeface="Calibri" panose="020F0502020204030204" pitchFamily="34" charset="0"/>
                <a:cs typeface="Times New Roman" panose="02020603050405020304" pitchFamily="18" charset="0"/>
              </a:rPr>
              <a:t>comparitively</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did not found null values, but I found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replace the negative values from positive values I have used abs.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a:t>
            </a:r>
            <a:r>
              <a:rPr lang="en-IN" sz="2000" dirty="0">
                <a:latin typeface="Century" panose="02040604050505020304" pitchFamily="18" charset="0"/>
                <a:ea typeface="Calibri" panose="020F0502020204030204" pitchFamily="34" charset="0"/>
                <a:cs typeface="Times New Roman" panose="02020603050405020304" pitchFamily="18" charset="0"/>
              </a:rPr>
              <a:t>Normalization</a:t>
            </a:r>
            <a:r>
              <a:rPr lang="en-IN" sz="2000" dirty="0">
                <a:effectLst/>
                <a:latin typeface="Century" panose="02040604050505020304" pitchFamily="18" charset="0"/>
                <a:ea typeface="Calibri" panose="020F0502020204030204" pitchFamily="34" charset="0"/>
                <a:cs typeface="Times New Roman" panose="02020603050405020304" pitchFamily="18" charset="0"/>
              </a:rPr>
              <a:t>. Then followed by model building with all Classification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Micro Credit?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Micro Credit Defaulter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cleaning steps.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Balancing.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ROC-AUC Curve.</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 Curve For Final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D86-E320-4DA7-A84F-74CFB04949C2}"/>
              </a:ext>
            </a:extLst>
          </p:cNvPr>
          <p:cNvSpPr>
            <a:spLocks noGrp="1"/>
          </p:cNvSpPr>
          <p:nvPr>
            <p:ph type="title"/>
          </p:nvPr>
        </p:nvSpPr>
        <p:spPr>
          <a:xfrm>
            <a:off x="1522413" y="44624"/>
            <a:ext cx="9829799" cy="1656184"/>
          </a:xfrm>
        </p:spPr>
        <p:txBody>
          <a:bodyPr>
            <a:normAutofit/>
          </a:bodyPr>
          <a:lstStyle/>
          <a:p>
            <a:r>
              <a:rPr lang="en-IN" dirty="0"/>
              <a:t>Data Balancing:</a:t>
            </a:r>
          </a:p>
        </p:txBody>
      </p:sp>
      <p:pic>
        <p:nvPicPr>
          <p:cNvPr id="4" name="Picture 3">
            <a:extLst>
              <a:ext uri="{FF2B5EF4-FFF2-40B4-BE49-F238E27FC236}">
                <a16:creationId xmlns:a16="http://schemas.microsoft.com/office/drawing/2014/main" id="{6869866C-BC88-49D6-8704-BBCAA3F194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8028" y="1844824"/>
            <a:ext cx="7596844" cy="3894038"/>
          </a:xfrm>
          <a:prstGeom prst="rect">
            <a:avLst/>
          </a:prstGeom>
          <a:noFill/>
          <a:ln>
            <a:noFill/>
          </a:ln>
        </p:spPr>
      </p:pic>
      <p:sp>
        <p:nvSpPr>
          <p:cNvPr id="6" name="TextBox 5">
            <a:extLst>
              <a:ext uri="{FF2B5EF4-FFF2-40B4-BE49-F238E27FC236}">
                <a16:creationId xmlns:a16="http://schemas.microsoft.com/office/drawing/2014/main" id="{2C8524B7-EF48-4E93-A9A0-A5D930AD442E}"/>
              </a:ext>
            </a:extLst>
          </p:cNvPr>
          <p:cNvSpPr txBox="1"/>
          <p:nvPr/>
        </p:nvSpPr>
        <p:spPr>
          <a:xfrm>
            <a:off x="2277988" y="5589240"/>
            <a:ext cx="8496944"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rgbClr val="000000"/>
                </a:solidFill>
                <a:effectLst/>
                <a:latin typeface="Century" panose="02040604050505020304" pitchFamily="18" charset="0"/>
                <a:ea typeface="Calibri" panose="020F0502020204030204" pitchFamily="34" charset="0"/>
              </a:rPr>
              <a:t>I have used oversampling (SMOTE) to get rid of data imbalancing.</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balanced output looks like this.</a:t>
            </a:r>
            <a:endParaRPr lang="en-IN" dirty="0">
              <a:latin typeface="Century" panose="02040604050505020304" pitchFamily="18" charset="0"/>
            </a:endParaRPr>
          </a:p>
        </p:txBody>
      </p:sp>
    </p:spTree>
    <p:extLst>
      <p:ext uri="{BB962C8B-B14F-4D97-AF65-F5344CB8AC3E}">
        <p14:creationId xmlns:p14="http://schemas.microsoft.com/office/powerpoint/2010/main" val="368020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Label was my target and it was a Categorical column, so this perticular problem was Classification problem. And I have used all Classification algorithms to build my model. By looking into the difference of accuracy score and cross validation score I found </a:t>
            </a:r>
            <a:r>
              <a:rPr lang="en-IN" sz="1900" dirty="0">
                <a:latin typeface="Century" panose="02040604050505020304" pitchFamily="18" charset="0"/>
                <a:ea typeface="Calibri" panose="020F0502020204030204" pitchFamily="34" charset="0"/>
                <a:cs typeface="Times New Roman" panose="02020603050405020304" pitchFamily="18" charset="0"/>
              </a:rPr>
              <a:t>BaggingClassifier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XGBClassifier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DecisionTreeClassifier</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BaggingClassifier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AdaBoostClassifier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a:xfrm>
            <a:off x="1522413" y="0"/>
            <a:ext cx="9829799" cy="692696"/>
          </a:xfrm>
        </p:spPr>
        <p:txBody>
          <a:bodyPr/>
          <a:lstStyle/>
          <a:p>
            <a:r>
              <a:rPr lang="en-IN" dirty="0" err="1"/>
              <a:t>i</a:t>
            </a:r>
            <a:r>
              <a:rPr lang="en-IN" dirty="0"/>
              <a:t>) </a:t>
            </a:r>
            <a:r>
              <a:rPr lang="en-IN" dirty="0" err="1"/>
              <a:t>XGBClassifier</a:t>
            </a:r>
            <a:r>
              <a:rPr lang="en-IN" dirty="0"/>
              <a:t>:</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effectLst/>
                <a:latin typeface="Century" panose="02040604050505020304" pitchFamily="18" charset="0"/>
                <a:ea typeface="Calibri" panose="020F0502020204030204" pitchFamily="34" charset="0"/>
                <a:cs typeface="Times New Roman" panose="02020603050405020304" pitchFamily="18" charset="0"/>
              </a:rPr>
              <a:t>XGBClassifier</a:t>
            </a:r>
            <a:r>
              <a:rPr lang="en-IN" dirty="0">
                <a:effectLst/>
                <a:latin typeface="Century" panose="02040604050505020304" pitchFamily="18" charset="0"/>
                <a:ea typeface="Calibri" panose="020F0502020204030204" pitchFamily="34" charset="0"/>
                <a:cs typeface="Times New Roman" panose="02020603050405020304" pitchFamily="18" charset="0"/>
              </a:rPr>
              <a:t> has given me 95% accuracy and the difference between model accuracy and cross validation score is 1.48%, but still we have to look into multiple models.</a:t>
            </a:r>
          </a:p>
        </p:txBody>
      </p:sp>
      <p:pic>
        <p:nvPicPr>
          <p:cNvPr id="7" name="Picture 6">
            <a:extLst>
              <a:ext uri="{FF2B5EF4-FFF2-40B4-BE49-F238E27FC236}">
                <a16:creationId xmlns:a16="http://schemas.microsoft.com/office/drawing/2014/main" id="{2591DC54-5CB9-4E66-8817-9FA2148C1C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49428"/>
            <a:ext cx="9829799" cy="4363748"/>
          </a:xfrm>
          <a:prstGeom prst="rect">
            <a:avLst/>
          </a:prstGeom>
          <a:noFill/>
          <a:ln>
            <a:noFill/>
          </a:ln>
        </p:spPr>
      </p:pic>
      <p:pic>
        <p:nvPicPr>
          <p:cNvPr id="8" name="Content Placeholder 7">
            <a:extLst>
              <a:ext uri="{FF2B5EF4-FFF2-40B4-BE49-F238E27FC236}">
                <a16:creationId xmlns:a16="http://schemas.microsoft.com/office/drawing/2014/main" id="{CD0D574D-29F9-46CF-BA84-1C17D45325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170760"/>
            <a:ext cx="9289032" cy="590372"/>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a:xfrm>
            <a:off x="1522413" y="44624"/>
            <a:ext cx="9829799" cy="648072"/>
          </a:xfrm>
        </p:spPr>
        <p:txBody>
          <a:bodyPr>
            <a:normAutofit/>
          </a:bodyPr>
          <a:lstStyle/>
          <a:p>
            <a:r>
              <a:rPr lang="en-IN" dirty="0"/>
              <a:t>ii) DecisionTreeClassifier:</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DecisionTreeClassifier is giving me 92% accuracy and the difference between model accuracy and cross validation score is 0.77%.</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4500C92-F318-4A02-83C2-6303C9F202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51964"/>
            <a:ext cx="9829798" cy="4470400"/>
          </a:xfrm>
          <a:prstGeom prst="rect">
            <a:avLst/>
          </a:prstGeom>
          <a:noFill/>
          <a:ln>
            <a:noFill/>
          </a:ln>
        </p:spPr>
      </p:pic>
      <p:pic>
        <p:nvPicPr>
          <p:cNvPr id="8" name="Content Placeholder 7">
            <a:extLst>
              <a:ext uri="{FF2B5EF4-FFF2-40B4-BE49-F238E27FC236}">
                <a16:creationId xmlns:a16="http://schemas.microsoft.com/office/drawing/2014/main" id="{558C4132-3C46-4DBC-84B3-A029A7C553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373216"/>
            <a:ext cx="8784976" cy="438095"/>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a:xfrm>
            <a:off x="1522413" y="0"/>
            <a:ext cx="9829799" cy="620688"/>
          </a:xfrm>
        </p:spPr>
        <p:txBody>
          <a:bodyPr>
            <a:normAutofit/>
          </a:bodyPr>
          <a:lstStyle/>
          <a:p>
            <a:r>
              <a:rPr lang="en-IN" dirty="0"/>
              <a:t>iii) BaggingClassifier:</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7848872"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BaggingClassifier is giving me 94% accuracy and the difference between model accuracy and cross validation score is 0.44%.</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7B4945C-6B09-41F1-A7F8-F13A61FDAE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9"/>
            <a:ext cx="9829798" cy="4608512"/>
          </a:xfrm>
          <a:prstGeom prst="rect">
            <a:avLst/>
          </a:prstGeom>
          <a:noFill/>
          <a:ln>
            <a:noFill/>
          </a:ln>
        </p:spPr>
      </p:pic>
      <p:pic>
        <p:nvPicPr>
          <p:cNvPr id="8" name="Content Placeholder 7">
            <a:extLst>
              <a:ext uri="{FF2B5EF4-FFF2-40B4-BE49-F238E27FC236}">
                <a16:creationId xmlns:a16="http://schemas.microsoft.com/office/drawing/2014/main" id="{BDF5412A-BE36-40DE-83F6-3C1748D8C9B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10036" y="5378183"/>
            <a:ext cx="8784976" cy="450714"/>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a:xfrm>
            <a:off x="1522413" y="0"/>
            <a:ext cx="9829799" cy="620688"/>
          </a:xfrm>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2E136A79-3D0B-4B0F-A3F8-1AF810E28A64}"/>
              </a:ext>
            </a:extLst>
          </p:cNvPr>
          <p:cNvSpPr txBox="1"/>
          <p:nvPr/>
        </p:nvSpPr>
        <p:spPr>
          <a:xfrm>
            <a:off x="1917948" y="5765035"/>
            <a:ext cx="9361040" cy="66075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AdaBoostClassifier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85% accuracy and the difference between model accuracy and cross validation score is 0.48%.</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5FC0D13-C84A-42AF-9481-9438D4FEB9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0087" y="618323"/>
            <a:ext cx="9938320" cy="4536504"/>
          </a:xfrm>
          <a:prstGeom prst="rect">
            <a:avLst/>
          </a:prstGeom>
          <a:noFill/>
          <a:ln>
            <a:noFill/>
          </a:ln>
        </p:spPr>
      </p:pic>
      <p:pic>
        <p:nvPicPr>
          <p:cNvPr id="8" name="Picture 7">
            <a:extLst>
              <a:ext uri="{FF2B5EF4-FFF2-40B4-BE49-F238E27FC236}">
                <a16:creationId xmlns:a16="http://schemas.microsoft.com/office/drawing/2014/main" id="{69C1EFCE-03CB-4886-ACB3-F576AAA335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1105" y="5307835"/>
            <a:ext cx="8570168" cy="457200"/>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D30F-E617-426B-A405-AF6390864ACA}"/>
              </a:ext>
            </a:extLst>
          </p:cNvPr>
          <p:cNvSpPr>
            <a:spLocks noGrp="1"/>
          </p:cNvSpPr>
          <p:nvPr>
            <p:ph type="title"/>
          </p:nvPr>
        </p:nvSpPr>
        <p:spPr>
          <a:xfrm>
            <a:off x="1522413" y="44624"/>
            <a:ext cx="9829799" cy="576064"/>
          </a:xfrm>
        </p:spPr>
        <p:txBody>
          <a:bodyPr>
            <a:normAutofit fontScale="90000"/>
          </a:bodyPr>
          <a:lstStyle/>
          <a:p>
            <a:r>
              <a:rPr lang="en-IN" dirty="0"/>
              <a:t>ROC-AUC Curve:</a:t>
            </a:r>
          </a:p>
        </p:txBody>
      </p:sp>
      <p:sp>
        <p:nvSpPr>
          <p:cNvPr id="3" name="Content Placeholder 2">
            <a:extLst>
              <a:ext uri="{FF2B5EF4-FFF2-40B4-BE49-F238E27FC236}">
                <a16:creationId xmlns:a16="http://schemas.microsoft.com/office/drawing/2014/main" id="{C4991DEA-E499-4DEE-BE7E-46FD49FC0D2F}"/>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AUC value is high for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XGBClassifier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BaggingClassifier.I</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got least difference in model accuracy and cross validation score for BaggingClassifier so BC is my best model.</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1B44214-D175-4FA5-B02C-E52ECEA31C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8"/>
            <a:ext cx="9829799" cy="4536504"/>
          </a:xfrm>
          <a:prstGeom prst="rect">
            <a:avLst/>
          </a:prstGeom>
          <a:noFill/>
          <a:ln>
            <a:noFill/>
          </a:ln>
        </p:spPr>
      </p:pic>
    </p:spTree>
    <p:extLst>
      <p:ext uri="{BB962C8B-B14F-4D97-AF65-F5344CB8AC3E}">
        <p14:creationId xmlns:p14="http://schemas.microsoft.com/office/powerpoint/2010/main" val="25263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1522413" y="44624"/>
            <a:ext cx="9829799" cy="648072"/>
          </a:xfrm>
        </p:spPr>
        <p:txBody>
          <a:bodyPr/>
          <a:lstStyle/>
          <a:p>
            <a:r>
              <a:rPr lang="en-IN" dirty="0"/>
              <a:t>Hyper Parameter Tunning:</a:t>
            </a:r>
          </a:p>
        </p:txBody>
      </p:sp>
      <p:sp>
        <p:nvSpPr>
          <p:cNvPr id="5" name="Content Placeholder 4">
            <a:extLst>
              <a:ext uri="{FF2B5EF4-FFF2-40B4-BE49-F238E27FC236}">
                <a16:creationId xmlns:a16="http://schemas.microsoft.com/office/drawing/2014/main" id="{F010914F-665E-4DB0-89A3-31029056DBB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CDDF818-F09F-40FC-BA40-30090F9E0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965200"/>
            <a:ext cx="9938320" cy="527211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1522413" y="0"/>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BaggingClassifier,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94.16% to 94.82%.</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6C502AB-806B-4A40-BB68-086E02B0AC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88975"/>
            <a:ext cx="9829799" cy="4451350"/>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146E-F39C-4815-A26D-C17861174330}"/>
              </a:ext>
            </a:extLst>
          </p:cNvPr>
          <p:cNvSpPr>
            <a:spLocks noGrp="1"/>
          </p:cNvSpPr>
          <p:nvPr>
            <p:ph type="title"/>
          </p:nvPr>
        </p:nvSpPr>
        <p:spPr>
          <a:xfrm>
            <a:off x="1522413" y="0"/>
            <a:ext cx="9829799" cy="688975"/>
          </a:xfrm>
        </p:spPr>
        <p:txBody>
          <a:bodyPr/>
          <a:lstStyle/>
          <a:p>
            <a:r>
              <a:rPr lang="en-IN" dirty="0"/>
              <a:t>ROC-Curve For Final Model:</a:t>
            </a:r>
          </a:p>
        </p:txBody>
      </p:sp>
      <p:pic>
        <p:nvPicPr>
          <p:cNvPr id="4" name="Content Placeholder 3">
            <a:extLst>
              <a:ext uri="{FF2B5EF4-FFF2-40B4-BE49-F238E27FC236}">
                <a16:creationId xmlns:a16="http://schemas.microsoft.com/office/drawing/2014/main" id="{EEEAF827-2C31-4505-B09E-B79D3A4734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1924" y="688975"/>
            <a:ext cx="9577064" cy="4900265"/>
          </a:xfrm>
          <a:prstGeom prst="rect">
            <a:avLst/>
          </a:prstGeom>
          <a:noFill/>
          <a:ln>
            <a:noFill/>
          </a:ln>
        </p:spPr>
      </p:pic>
      <p:sp>
        <p:nvSpPr>
          <p:cNvPr id="6" name="TextBox 5">
            <a:extLst>
              <a:ext uri="{FF2B5EF4-FFF2-40B4-BE49-F238E27FC236}">
                <a16:creationId xmlns:a16="http://schemas.microsoft.com/office/drawing/2014/main" id="{CE61C1FA-11CB-4F05-BA85-5FC518CB8347}"/>
              </a:ext>
            </a:extLst>
          </p:cNvPr>
          <p:cNvSpPr txBox="1"/>
          <p:nvPr/>
        </p:nvSpPr>
        <p:spPr>
          <a:xfrm>
            <a:off x="2061964" y="5761106"/>
            <a:ext cx="8568952"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Great after hyperparameter tuning we got improvement in roc curve and AUC also.</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182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Micro Credit Defaulters.</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Predicting defaulters for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defaulters using saved model, and the predictions look good. And the predictions are almost similar to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57DCDBC-3C89-4CBD-B117-883925751F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5940" y="2518092"/>
            <a:ext cx="9506272" cy="305085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116632"/>
            <a:ext cx="9829799" cy="576064"/>
          </a:xfrm>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836712"/>
            <a:ext cx="9829799" cy="5904656"/>
          </a:xfrm>
        </p:spPr>
        <p:txBody>
          <a:bodyPr>
            <a:noAutofit/>
          </a:bodyPr>
          <a:lstStyle/>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micro credit defaulters. We have mentioned the step by step procedure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zero values. </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 It was good the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the</a:t>
            </a:r>
            <a:r>
              <a:rPr lang="en-IN" sz="1650" dirty="0">
                <a:effectLst/>
                <a:latin typeface="Century" panose="02040604050505020304" pitchFamily="18" charset="0"/>
                <a:ea typeface="Calibri" panose="020F0502020204030204" pitchFamily="34" charset="0"/>
                <a:cs typeface="Times New Roman" panose="02020603050405020304" pitchFamily="18" charset="0"/>
              </a:rPr>
              <a:t> predicted and actual values were almost same.</a:t>
            </a: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micro credit is still at an early stage. We hope this study has moved a small step ahead in providing some methodological and empirical contributions to crediting institutes, and presenting an alternative approach to the valuation of defaulters.</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Future direction of research may consider incorporating additional micro credit transaction data from a larger economical background with more features.</a:t>
            </a:r>
            <a:endParaRPr lang="en-IN" sz="16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5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6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00808"/>
            <a:ext cx="9829799" cy="5157192"/>
          </a:xfrm>
        </p:spPr>
        <p:txBody>
          <a:bodyPr>
            <a:noAutofit/>
          </a:bodyPr>
          <a:lstStyle/>
          <a:p>
            <a:pPr marL="0" indent="0">
              <a:lnSpc>
                <a:spcPct val="107000"/>
              </a:lnSpc>
              <a:spcAft>
                <a:spcPts val="800"/>
              </a:spcAft>
              <a:buNone/>
            </a:pPr>
            <a:r>
              <a:rPr lang="en-IN" sz="2000" dirty="0"/>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1522413" y="1700808"/>
            <a:ext cx="9829799" cy="5112568"/>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Non- defaulter, while, Label ‘0’ indicates that the loan has not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defaulter.  </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Micro Credit?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Microcredit is an </a:t>
            </a:r>
            <a:r>
              <a:rPr lang="en-US" sz="2000" b="1" i="0" dirty="0">
                <a:solidFill>
                  <a:srgbClr val="202124"/>
                </a:solidFill>
                <a:effectLst/>
                <a:latin typeface="Century" panose="02040604050505020304" pitchFamily="18" charset="0"/>
              </a:rPr>
              <a:t>extremely small loan given to those who lack a steady source of income</a:t>
            </a:r>
            <a:r>
              <a:rPr lang="en-US" sz="20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FCF08DB0-637B-421A-A7CC-21F2035683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9408" y="1860437"/>
            <a:ext cx="4420720" cy="298851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Micro Credit Defaulters Model.</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1800" dirty="0">
                <a:latin typeface="Century" panose="02040604050505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endParaRPr lang="en-IN" sz="1800" dirty="0">
              <a:latin typeface="Century" panose="02040604050505020304" pitchFamily="18" charset="0"/>
            </a:endParaRPr>
          </a:p>
        </p:txBody>
      </p:sp>
      <p:pic>
        <p:nvPicPr>
          <p:cNvPr id="8" name="Content Placeholder 7">
            <a:extLst>
              <a:ext uri="{FF2B5EF4-FFF2-40B4-BE49-F238E27FC236}">
                <a16:creationId xmlns:a16="http://schemas.microsoft.com/office/drawing/2014/main" id="{4C3281EA-BDA4-4EE6-A559-9CCFA18D43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50596" y="2168860"/>
            <a:ext cx="3456384" cy="2520280"/>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85000" lnSpcReduction="2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the dataset which was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a:t>
            </a:r>
            <a:r>
              <a:rPr lang="en-IN" sz="2200" dirty="0">
                <a:latin typeface="Century" panose="02040604050505020304" pitchFamily="18" charset="0"/>
                <a:ea typeface="Calibri" panose="020F0502020204030204" pitchFamily="34" charset="0"/>
                <a:cs typeface="Calibri" panose="020F0502020204030204" pitchFamily="34" charset="0"/>
              </a:rPr>
              <a:t>value counts</a:t>
            </a:r>
            <a:r>
              <a:rPr lang="en-IN" sz="2200" dirty="0">
                <a:effectLst/>
                <a:latin typeface="Century" panose="02040604050505020304" pitchFamily="18" charset="0"/>
                <a:ea typeface="Calibri" panose="020F0502020204030204" pitchFamily="34" charset="0"/>
                <a:cs typeface="Calibri" panose="020F0502020204030204" pitchFamily="34" charset="0"/>
              </a:rPr>
              <a:t> of the datasets I found some columns with more than 90% </a:t>
            </a:r>
            <a:r>
              <a:rPr lang="en-IN" sz="2200" dirty="0">
                <a:latin typeface="Century" panose="02040604050505020304" pitchFamily="18" charset="0"/>
                <a:ea typeface="Calibri" panose="020F0502020204030204" pitchFamily="34" charset="0"/>
                <a:cs typeface="Calibri" panose="020F0502020204030204" pitchFamily="34" charset="0"/>
              </a:rPr>
              <a:t>zero</a:t>
            </a:r>
            <a:r>
              <a:rPr lang="en-IN" sz="2200" dirty="0">
                <a:effectLst/>
                <a:latin typeface="Century" panose="02040604050505020304" pitchFamily="18" charset="0"/>
                <a:ea typeface="Calibri" panose="020F0502020204030204" pitchFamily="34" charset="0"/>
                <a:cs typeface="Calibri" panose="020F0502020204030204" pitchFamily="34" charset="0"/>
              </a:rPr>
              <a:t> values, so these columns will create skewness in datasets so I decided to drop those columns.</a:t>
            </a:r>
          </a:p>
          <a:p>
            <a:pPr marL="342900" lvl="0" indent="-342900">
              <a:lnSpc>
                <a:spcPct val="107000"/>
              </a:lnSpc>
              <a:buFont typeface="Wingdings" panose="05000000000000000000" pitchFamily="2" charset="2"/>
              <a:buChar char=""/>
            </a:pPr>
            <a:r>
              <a:rPr lang="en-IN" sz="2400" dirty="0">
                <a:effectLst/>
                <a:latin typeface="Century" panose="02040604050505020304" pitchFamily="18" charset="0"/>
                <a:ea typeface="Calibri" panose="020F0502020204030204" pitchFamily="34" charset="0"/>
                <a:cs typeface="Times New Roman" panose="02020603050405020304" pitchFamily="18" charset="0"/>
              </a:rPr>
              <a:t>While Checking the null values I found there is no null values in the dataset.</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I have extracted day, month, year fro</a:t>
            </a:r>
            <a:r>
              <a:rPr lang="en-IN" sz="2200" dirty="0">
                <a:latin typeface="Century" panose="02040604050505020304" pitchFamily="18" charset="0"/>
                <a:ea typeface="Calibri" panose="020F0502020204030204" pitchFamily="34" charset="0"/>
                <a:cs typeface="Calibri" panose="020F0502020204030204" pitchFamily="34" charset="0"/>
              </a:rPr>
              <a:t>m pdate.</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In the dataset there was some negative values so I converted those negative values to positive values using abs.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Visualization[Univariate]:</a:t>
            </a:r>
          </a:p>
        </p:txBody>
      </p:sp>
      <p:pic>
        <p:nvPicPr>
          <p:cNvPr id="5" name="Picture 2">
            <a:extLst>
              <a:ext uri="{FF2B5EF4-FFF2-40B4-BE49-F238E27FC236}">
                <a16:creationId xmlns:a16="http://schemas.microsoft.com/office/drawing/2014/main" id="{E9F4C0BB-9D2F-4C38-9706-C305FFE790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700"/>
          <a:stretch/>
        </p:blipFill>
        <p:spPr bwMode="auto">
          <a:xfrm>
            <a:off x="1125860" y="764704"/>
            <a:ext cx="10945216"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384</TotalTime>
  <Words>2525</Words>
  <Application>Microsoft Office PowerPoint</Application>
  <PresentationFormat>Custom</PresentationFormat>
  <Paragraphs>145</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Cambria</vt:lpstr>
      <vt:lpstr>Century</vt:lpstr>
      <vt:lpstr>Symbol</vt:lpstr>
      <vt:lpstr>Times New Roman</vt:lpstr>
      <vt:lpstr>Wingdings</vt:lpstr>
      <vt:lpstr>Currency Symbols 16x9</vt:lpstr>
      <vt:lpstr>Project Presentation On  “Micro-Credit Defaulter Model”</vt:lpstr>
      <vt:lpstr>Agenda:</vt:lpstr>
      <vt:lpstr>Overview:</vt:lpstr>
      <vt:lpstr>Problem Statement:</vt:lpstr>
      <vt:lpstr>Problem Understanding:</vt:lpstr>
      <vt:lpstr>What is Micro Credit?</vt:lpstr>
      <vt:lpstr>Importance of Micro Credit Defaulters Model.</vt:lpstr>
      <vt:lpstr>Exploratory Data Analysis:</vt:lpstr>
      <vt:lpstr>Visualization[Univariate]:</vt:lpstr>
      <vt:lpstr>Visualization[Univariate]:</vt:lpstr>
      <vt:lpstr>Vizualization[Univariate-Target]:</vt:lpstr>
      <vt:lpstr>Vizualization[Bivariate]:</vt:lpstr>
      <vt:lpstr>Observations:</vt:lpstr>
      <vt:lpstr>Vizualization of numerical columns:</vt:lpstr>
      <vt:lpstr>Observations:</vt:lpstr>
      <vt:lpstr>Vizualization of categorical columns:</vt:lpstr>
      <vt:lpstr>Observations:</vt:lpstr>
      <vt:lpstr>Analysis:</vt:lpstr>
      <vt:lpstr>Data Cleaning Steps:</vt:lpstr>
      <vt:lpstr>Data Balancing:</vt:lpstr>
      <vt:lpstr>Model Building:</vt:lpstr>
      <vt:lpstr>i) XGBClassifier:</vt:lpstr>
      <vt:lpstr>ii) DecisionTreeClassifier:</vt:lpstr>
      <vt:lpstr>iii) BaggingClassifier:</vt:lpstr>
      <vt:lpstr>iv) GradientBoostingRegressor:</vt:lpstr>
      <vt:lpstr>ROC-AUC Curve:</vt:lpstr>
      <vt:lpstr>Hyper Parameter Tunning:</vt:lpstr>
      <vt:lpstr>Hyper Parameter Tunning:</vt:lpstr>
      <vt:lpstr>ROC-Curve For Final Model:</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shubham surya</cp:lastModifiedBy>
  <cp:revision>10</cp:revision>
  <dcterms:created xsi:type="dcterms:W3CDTF">2021-10-01T13:22:47Z</dcterms:created>
  <dcterms:modified xsi:type="dcterms:W3CDTF">2021-11-21T17:52:47Z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